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4" r:id="rId2"/>
    <p:sldId id="263" r:id="rId3"/>
    <p:sldId id="265" r:id="rId4"/>
    <p:sldId id="258" r:id="rId5"/>
    <p:sldId id="259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D8D8C86-98F6-4F88-A87C-85FFDAD98E6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27D2124-5C95-4D2C-9882-E347CE0A07CD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.unicef.org/resources/global-statistics-childrens-protection-violence-exploitation-abu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0" r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CHILD ABUSE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Name	</a:t>
            </a:r>
            <a:endParaRPr lang="en-US" dirty="0" smtClean="0">
              <a:effectLst/>
            </a:endParaRPr>
          </a:p>
          <a:p>
            <a:pPr>
              <a:lnSpc>
                <a:spcPct val="200000"/>
              </a:lnSpc>
            </a:pPr>
            <a:r>
              <a:rPr lang="en-US" dirty="0"/>
              <a:t>Instructors Name</a:t>
            </a:r>
            <a:endParaRPr lang="en-US" dirty="0" smtClean="0">
              <a:effectLst/>
            </a:endParaRPr>
          </a:p>
          <a:p>
            <a:pPr>
              <a:lnSpc>
                <a:spcPct val="200000"/>
              </a:lnSpc>
            </a:pPr>
            <a:r>
              <a:rPr lang="en-US" dirty="0"/>
              <a:t>Course</a:t>
            </a:r>
            <a:endParaRPr lang="en-US" dirty="0" smtClean="0">
              <a:effectLst/>
            </a:endParaRPr>
          </a:p>
          <a:p>
            <a:pPr>
              <a:lnSpc>
                <a:spcPct val="200000"/>
              </a:lnSpc>
            </a:pPr>
            <a:r>
              <a:rPr lang="en-US" dirty="0"/>
              <a:t>Date</a:t>
            </a:r>
            <a:endParaRPr lang="en-US" dirty="0" smtClean="0">
              <a:effectLst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863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Rachel Christine </a:t>
            </a:r>
            <a:r>
              <a:rPr lang="en-US" dirty="0" err="1" smtClean="0"/>
              <a:t>Nowicki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0667" y="1219200"/>
            <a:ext cx="5182665" cy="49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5135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Nowicki’s</a:t>
            </a:r>
            <a:r>
              <a:rPr lang="en-US" dirty="0" smtClean="0"/>
              <a:t> Artistic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indent="-457200">
              <a:lnSpc>
                <a:spcPct val="220000"/>
              </a:lnSpc>
            </a:pPr>
            <a:r>
              <a:rPr lang="en-US" sz="1400" dirty="0" smtClean="0"/>
              <a:t>Rachel is a professional artist with over 20 years experience.</a:t>
            </a:r>
          </a:p>
          <a:p>
            <a:pPr indent="-457200">
              <a:lnSpc>
                <a:spcPct val="220000"/>
              </a:lnSpc>
            </a:pPr>
            <a:r>
              <a:rPr lang="en-US" sz="1400" dirty="0" smtClean="0"/>
              <a:t>She has a wide range of experiences as an artist</a:t>
            </a:r>
          </a:p>
          <a:p>
            <a:pPr lvl="1" indent="-457200">
              <a:lnSpc>
                <a:spcPct val="220000"/>
              </a:lnSpc>
            </a:pPr>
            <a:r>
              <a:rPr lang="en-US" sz="1200" dirty="0" smtClean="0"/>
              <a:t> museum display artist </a:t>
            </a:r>
          </a:p>
          <a:p>
            <a:pPr lvl="1" indent="-457200">
              <a:lnSpc>
                <a:spcPct val="220000"/>
              </a:lnSpc>
            </a:pPr>
            <a:r>
              <a:rPr lang="en-US" sz="1200" dirty="0" smtClean="0"/>
              <a:t> sculptor</a:t>
            </a:r>
            <a:endParaRPr lang="en-US" sz="1200" dirty="0"/>
          </a:p>
          <a:p>
            <a:pPr lvl="1" indent="-457200">
              <a:lnSpc>
                <a:spcPct val="220000"/>
              </a:lnSpc>
            </a:pPr>
            <a:r>
              <a:rPr lang="en-US" sz="1200" dirty="0" smtClean="0"/>
              <a:t> illustrator</a:t>
            </a:r>
          </a:p>
          <a:p>
            <a:pPr lvl="1" indent="-457200">
              <a:lnSpc>
                <a:spcPct val="220000"/>
              </a:lnSpc>
            </a:pPr>
            <a:r>
              <a:rPr lang="en-US" sz="1200" dirty="0" smtClean="0"/>
              <a:t>a graphic artist</a:t>
            </a:r>
          </a:p>
          <a:p>
            <a:pPr lvl="1" indent="-457200">
              <a:lnSpc>
                <a:spcPct val="220000"/>
              </a:lnSpc>
            </a:pPr>
            <a:r>
              <a:rPr lang="en-US" sz="1200" dirty="0" smtClean="0"/>
              <a:t> a technical illustrator</a:t>
            </a:r>
          </a:p>
          <a:p>
            <a:pPr lvl="1" indent="-457200">
              <a:lnSpc>
                <a:spcPct val="220000"/>
              </a:lnSpc>
            </a:pPr>
            <a:r>
              <a:rPr lang="en-US" sz="1200" dirty="0" smtClean="0"/>
              <a:t>a photographer</a:t>
            </a:r>
          </a:p>
          <a:p>
            <a:pPr marL="274320" lvl="1" indent="-457200">
              <a:lnSpc>
                <a:spcPct val="220000"/>
              </a:lnSpc>
              <a:spcBef>
                <a:spcPts val="600"/>
              </a:spcBef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Her artist picture describe abused 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>
                <a:solidFill>
                  <a:schemeClr val="tx1"/>
                </a:solidFill>
              </a:rPr>
              <a:t>homeless and neglected children</a:t>
            </a:r>
          </a:p>
          <a:p>
            <a:pPr marL="274320" lvl="1" indent="-457200">
              <a:lnSpc>
                <a:spcPct val="220000"/>
              </a:lnSpc>
              <a:spcBef>
                <a:spcPts val="600"/>
              </a:spcBef>
              <a:buClr>
                <a:schemeClr val="accent1"/>
              </a:buClr>
            </a:pPr>
            <a:r>
              <a:rPr lang="en-US" sz="1400" dirty="0" smtClean="0">
                <a:solidFill>
                  <a:schemeClr val="tx1"/>
                </a:solidFill>
              </a:rPr>
              <a:t>It Reveals the state of </a:t>
            </a:r>
            <a:r>
              <a:rPr lang="en-US" sz="1400" dirty="0">
                <a:solidFill>
                  <a:schemeClr val="tx1"/>
                </a:solidFill>
              </a:rPr>
              <a:t>hopelessness and </a:t>
            </a:r>
            <a:r>
              <a:rPr lang="en-US" sz="1400" dirty="0" smtClean="0">
                <a:solidFill>
                  <a:schemeClr val="tx1"/>
                </a:solidFill>
              </a:rPr>
              <a:t> despair resulting from child abuse </a:t>
            </a:r>
            <a:r>
              <a:rPr lang="en-US" sz="1400" smtClean="0">
                <a:solidFill>
                  <a:schemeClr val="tx1"/>
                </a:solidFill>
              </a:rPr>
              <a:t>and neglect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63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5661248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800" dirty="0"/>
              <a:t>Millions of children are </a:t>
            </a:r>
            <a:r>
              <a:rPr lang="en-US" sz="1800" dirty="0" smtClean="0"/>
              <a:t>abused </a:t>
            </a:r>
            <a:r>
              <a:rPr lang="en-US" sz="1800" dirty="0"/>
              <a:t>and neglected every </a:t>
            </a:r>
            <a:r>
              <a:rPr lang="en-US" sz="1800" dirty="0" smtClean="0"/>
              <a:t>year (UNICEF, 2016)</a:t>
            </a:r>
          </a:p>
          <a:p>
            <a:pPr>
              <a:lnSpc>
                <a:spcPct val="220000"/>
              </a:lnSpc>
            </a:pPr>
            <a:r>
              <a:rPr lang="en-US" sz="1800" dirty="0" smtClean="0"/>
              <a:t>In America alone, over 20,000 children have been killed by family members in the past 10 years (</a:t>
            </a:r>
            <a:r>
              <a:rPr lang="en-US" sz="1800" dirty="0" smtClean="0"/>
              <a:t>Burrows  Connie, and Tracy 1</a:t>
            </a:r>
            <a:r>
              <a:rPr lang="en-US" sz="1800" dirty="0" smtClean="0"/>
              <a:t>).</a:t>
            </a:r>
          </a:p>
          <a:p>
            <a:pPr>
              <a:lnSpc>
                <a:spcPct val="220000"/>
              </a:lnSpc>
            </a:pPr>
            <a:r>
              <a:rPr lang="en-US" sz="1800" dirty="0" smtClean="0"/>
              <a:t>Globally, </a:t>
            </a:r>
            <a:r>
              <a:rPr lang="en-US" sz="1800" dirty="0"/>
              <a:t>1 billion children aged 2–17 years experienced physical, sexual, emotional or multiple types of </a:t>
            </a:r>
            <a:r>
              <a:rPr lang="en-US" sz="1800" dirty="0" smtClean="0"/>
              <a:t>violence.</a:t>
            </a:r>
          </a:p>
          <a:p>
            <a:pPr>
              <a:lnSpc>
                <a:spcPct val="220000"/>
              </a:lnSpc>
            </a:pPr>
            <a:r>
              <a:rPr lang="en-US" sz="1800" dirty="0"/>
              <a:t>One in five women and one in 13 men report having been sexually abused as a </a:t>
            </a:r>
            <a:r>
              <a:rPr lang="en-US" sz="1800" dirty="0" smtClean="0"/>
              <a:t>child.</a:t>
            </a:r>
          </a:p>
          <a:p>
            <a:pPr>
              <a:lnSpc>
                <a:spcPct val="220000"/>
              </a:lnSpc>
            </a:pPr>
            <a:r>
              <a:rPr lang="en-US" sz="1800" dirty="0"/>
              <a:t> </a:t>
            </a:r>
            <a:r>
              <a:rPr lang="en-US" sz="1800" dirty="0" smtClean="0"/>
              <a:t>Yearly, 41,000 </a:t>
            </a:r>
            <a:r>
              <a:rPr lang="en-US" sz="1800" dirty="0"/>
              <a:t>homicide deaths in children under 15 years of </a:t>
            </a:r>
            <a:r>
              <a:rPr lang="en-US" sz="1800" dirty="0" smtClean="0"/>
              <a:t>age results from Child Abuse</a:t>
            </a:r>
          </a:p>
          <a:p>
            <a:pPr>
              <a:lnSpc>
                <a:spcPct val="22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23295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Child Abuse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5328592"/>
          </a:xfrm>
          <a:blipFill dpi="0" rotWithShape="1">
            <a:blip r:embed="rId2">
              <a:alphaModFix amt="33000"/>
            </a:blip>
            <a:srcRect/>
            <a:stretch>
              <a:fillRect/>
            </a:stretch>
          </a:blipFill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en-US" sz="1800" dirty="0"/>
              <a:t>Improper brain development</a:t>
            </a:r>
          </a:p>
          <a:p>
            <a:pPr>
              <a:lnSpc>
                <a:spcPct val="210000"/>
              </a:lnSpc>
            </a:pPr>
            <a:r>
              <a:rPr lang="en-US" sz="1800" dirty="0"/>
              <a:t>Lower language development</a:t>
            </a:r>
          </a:p>
          <a:p>
            <a:pPr>
              <a:lnSpc>
                <a:spcPct val="210000"/>
              </a:lnSpc>
            </a:pPr>
            <a:r>
              <a:rPr lang="en-US" sz="1800" dirty="0"/>
              <a:t>Blindness, cerebral palsy from head trauma</a:t>
            </a:r>
          </a:p>
          <a:p>
            <a:pPr>
              <a:lnSpc>
                <a:spcPct val="210000"/>
              </a:lnSpc>
            </a:pPr>
            <a:r>
              <a:rPr lang="en-US" sz="1800" dirty="0"/>
              <a:t>Impaired cognitive (learning ability) and socio-emotional (social and emotional) </a:t>
            </a:r>
            <a:r>
              <a:rPr lang="en-US" sz="1800" dirty="0" smtClean="0"/>
              <a:t>skills (</a:t>
            </a:r>
            <a:r>
              <a:rPr lang="en-US" sz="1800" dirty="0" smtClean="0"/>
              <a:t>Boykin 7</a:t>
            </a:r>
            <a:r>
              <a:rPr lang="en-US" sz="1800" dirty="0" smtClean="0"/>
              <a:t>)</a:t>
            </a:r>
            <a:endParaRPr lang="en-US" sz="1800" dirty="0"/>
          </a:p>
          <a:p>
            <a:pPr>
              <a:lnSpc>
                <a:spcPct val="210000"/>
              </a:lnSpc>
            </a:pPr>
            <a:r>
              <a:rPr lang="en-US" sz="1800" dirty="0"/>
              <a:t>Smoking, alcoholism and drug abuse</a:t>
            </a:r>
          </a:p>
          <a:p>
            <a:pPr>
              <a:lnSpc>
                <a:spcPct val="210000"/>
              </a:lnSpc>
            </a:pPr>
            <a:r>
              <a:rPr lang="en-US" sz="1800" dirty="0" smtClean="0"/>
              <a:t>Psychological and behavioral disorder </a:t>
            </a:r>
          </a:p>
          <a:p>
            <a:pPr>
              <a:lnSpc>
                <a:spcPct val="210000"/>
              </a:lnSpc>
            </a:pPr>
            <a:r>
              <a:rPr lang="en-US" sz="1800" dirty="0"/>
              <a:t>post-traumatic stress disorder</a:t>
            </a:r>
          </a:p>
        </p:txBody>
      </p:sp>
    </p:spTree>
    <p:extLst>
      <p:ext uri="{BB962C8B-B14F-4D97-AF65-F5344CB8AC3E}">
        <p14:creationId xmlns:p14="http://schemas.microsoft.com/office/powerpoint/2010/main" val="2255485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 OF CHILD ABUSE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44637"/>
            <a:ext cx="7620000" cy="4286250"/>
          </a:xfrm>
        </p:spPr>
      </p:pic>
    </p:spTree>
    <p:extLst>
      <p:ext uri="{BB962C8B-B14F-4D97-AF65-F5344CB8AC3E}">
        <p14:creationId xmlns:p14="http://schemas.microsoft.com/office/powerpoint/2010/main" val="4015181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Poor parental Care(</a:t>
            </a:r>
            <a:r>
              <a:rPr lang="en-US" dirty="0"/>
              <a:t>Smith and Rowena </a:t>
            </a:r>
            <a:r>
              <a:rPr lang="en-US" dirty="0" smtClean="0"/>
              <a:t>145)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Parental immaturity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Marital problems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/>
              <a:t>Unemployment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Alcohol and drug abuse (</a:t>
            </a:r>
            <a:r>
              <a:rPr lang="en-US" dirty="0"/>
              <a:t>Al </a:t>
            </a:r>
            <a:r>
              <a:rPr lang="en-US" dirty="0" err="1"/>
              <a:t>Odhayani</a:t>
            </a:r>
            <a:r>
              <a:rPr lang="en-US" dirty="0"/>
              <a:t> </a:t>
            </a:r>
            <a:r>
              <a:rPr lang="en-US" dirty="0" smtClean="0"/>
              <a:t>832)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Poverty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Unemployment</a:t>
            </a:r>
          </a:p>
        </p:txBody>
      </p:sp>
    </p:spTree>
    <p:extLst>
      <p:ext uri="{BB962C8B-B14F-4D97-AF65-F5344CB8AC3E}">
        <p14:creationId xmlns:p14="http://schemas.microsoft.com/office/powerpoint/2010/main" val="976661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29600" cy="5661248"/>
          </a:xfrm>
        </p:spPr>
        <p:txBody>
          <a:bodyPr>
            <a:noAutofit/>
          </a:bodyPr>
          <a:lstStyle/>
          <a:p>
            <a:r>
              <a:rPr lang="en-US" sz="1400" dirty="0"/>
              <a:t>Boykin, </a:t>
            </a:r>
            <a:r>
              <a:rPr lang="en-US" sz="1400" dirty="0" err="1"/>
              <a:t>Derricka</a:t>
            </a:r>
            <a:r>
              <a:rPr lang="en-US" sz="1400" dirty="0"/>
              <a:t> M., et al. "Barriers to self-compassion for female survivors of childhood maltreatment: The roles of fear of self-compassion and psychological inflexibility." Child Abuse &amp; Neglect. EBSCO eBook Collection, 0-eds.b.ebscohost.com.wave.lccc.edu/</a:t>
            </a:r>
            <a:r>
              <a:rPr lang="en-US" sz="1400" dirty="0" err="1"/>
              <a:t>ehost</a:t>
            </a:r>
            <a:r>
              <a:rPr lang="en-US" sz="1400" dirty="0"/>
              <a:t>/detail </a:t>
            </a:r>
            <a:r>
              <a:rPr lang="en-US" sz="1400" dirty="0" err="1"/>
              <a:t>detail?vid</a:t>
            </a:r>
            <a:r>
              <a:rPr lang="en-US" sz="1400" dirty="0"/>
              <a:t>=3&amp;sid=281a37bf-d925-4e94-9e6a c231803b98d2%40sessionmgr102&amp;bdata=JkF1dGhUeXBlPWlwLGNvb2tpZSx1cmwsdWlkJnNpdGU9ZWhvc3QtbGl2ZQ%3d%3d#AN=127285766&amp;db=a9h. Accessed 28 Feb. 2018.</a:t>
            </a:r>
            <a:endParaRPr lang="en-US" sz="1400" dirty="0" smtClean="0">
              <a:effectLst/>
            </a:endParaRPr>
          </a:p>
          <a:p>
            <a:r>
              <a:rPr lang="en-US" sz="1400" dirty="0"/>
              <a:t>Burrows-Horton, Connie, and Tracy K. Cruise. Child Abuse and Neglect. New York City, Guildford Press, 2001. EBSCO eBook Collection books.google.com/</a:t>
            </a:r>
            <a:r>
              <a:rPr lang="en-US" sz="1400" dirty="0" err="1"/>
              <a:t>books?id</a:t>
            </a:r>
            <a:r>
              <a:rPr lang="en-US" sz="1400" dirty="0"/>
              <a:t>=v3LzmLUVwgAC&amp;printsec=</a:t>
            </a:r>
            <a:r>
              <a:rPr lang="en-US" sz="1400" dirty="0" err="1"/>
              <a:t>frontcover&amp;source</a:t>
            </a:r>
            <a:r>
              <a:rPr lang="en-US" sz="1400" dirty="0"/>
              <a:t>=</a:t>
            </a:r>
            <a:r>
              <a:rPr lang="en-US" sz="1400" dirty="0" err="1"/>
              <a:t>gbs_ViewAPI</a:t>
            </a:r>
            <a:r>
              <a:rPr lang="en-US" sz="1400" dirty="0"/>
              <a:t># =</a:t>
            </a:r>
            <a:r>
              <a:rPr lang="en-US" sz="1400" dirty="0" err="1"/>
              <a:t>onepage&amp;q&amp;f</a:t>
            </a:r>
            <a:r>
              <a:rPr lang="en-US" sz="1400" dirty="0"/>
              <a:t>=false. Accessed 26 Feb. 2018.</a:t>
            </a:r>
            <a:endParaRPr lang="en-US" sz="1400" dirty="0" smtClean="0">
              <a:effectLst/>
            </a:endParaRPr>
          </a:p>
          <a:p>
            <a:r>
              <a:rPr lang="en-US" sz="1400" dirty="0" err="1"/>
              <a:t>Janagan</a:t>
            </a:r>
            <a:r>
              <a:rPr lang="en-US" sz="1400" dirty="0"/>
              <a:t>-Johnson, </a:t>
            </a:r>
            <a:r>
              <a:rPr lang="en-US" sz="1400" dirty="0" err="1"/>
              <a:t>Emmanual</a:t>
            </a:r>
            <a:r>
              <a:rPr lang="en-US" sz="1400" dirty="0"/>
              <a:t>, and Christine James. "Effects of child abuse and neglect on adult survivors." Early Child Development &amp; Care. </a:t>
            </a:r>
            <a:r>
              <a:rPr lang="en-US" sz="1400" dirty="0" err="1"/>
              <a:t>EbscoHOST</a:t>
            </a:r>
            <a:r>
              <a:rPr lang="en-US" sz="1400" dirty="0"/>
              <a:t>, 0 eds.b.ebscohost.com.wave.lccc.edu/</a:t>
            </a:r>
            <a:r>
              <a:rPr lang="en-US" sz="1400" dirty="0" err="1"/>
              <a:t>ehost</a:t>
            </a:r>
            <a:r>
              <a:rPr lang="en-US" sz="1400" dirty="0"/>
              <a:t>/detail/ </a:t>
            </a:r>
            <a:r>
              <a:rPr lang="en-US" sz="1400" dirty="0" err="1"/>
              <a:t>detail?vid</a:t>
            </a:r>
            <a:r>
              <a:rPr lang="en-US" sz="1400" dirty="0"/>
              <a:t>=3&amp;sid=86f61c3d-e93e-4879-bc97-f9df2add6754%40sessionmgr104&amp;bdata=JkF1dGhUeXBlPWlwLGNvb2tpZSx1cmwsdWlkJnNpdGU9ZWhvc3QtbGl2ZQ%3d%3d#AN=118732748&amp;db=a9h. Accessed 23 Feb. 2018. </a:t>
            </a:r>
            <a:endParaRPr lang="en-US" sz="1400" dirty="0" smtClean="0">
              <a:effectLst/>
            </a:endParaRPr>
          </a:p>
          <a:p>
            <a:r>
              <a:rPr lang="en-US" sz="1400" dirty="0"/>
              <a:t>S., Ruth, and C. Henry </a:t>
            </a:r>
            <a:r>
              <a:rPr lang="en-US" sz="1400" dirty="0" err="1"/>
              <a:t>Kempe</a:t>
            </a:r>
            <a:r>
              <a:rPr lang="en-US" sz="1400" dirty="0"/>
              <a:t>. Child Abuse. Edited by </a:t>
            </a:r>
            <a:r>
              <a:rPr lang="en-US" sz="1400" dirty="0" err="1"/>
              <a:t>Jermone</a:t>
            </a:r>
            <a:r>
              <a:rPr lang="en-US" sz="1400" dirty="0"/>
              <a:t> Bruner et al., Cambridge, Harvard UP, 1978. EBSCO eBook Collection, books.google.com/</a:t>
            </a:r>
            <a:r>
              <a:rPr lang="en-US" sz="1400" dirty="0" err="1"/>
              <a:t>books?id</a:t>
            </a:r>
            <a:r>
              <a:rPr lang="en-US" sz="1400" dirty="0"/>
              <a:t>=XZ6B-ygMMLoC&amp;printsec=</a:t>
            </a:r>
            <a:r>
              <a:rPr lang="en-US" sz="1400" dirty="0" err="1"/>
              <a:t>frontcover&amp;source</a:t>
            </a:r>
            <a:r>
              <a:rPr lang="en-US" sz="1400" dirty="0"/>
              <a:t>=</a:t>
            </a:r>
            <a:r>
              <a:rPr lang="en-US" sz="1400" dirty="0" err="1"/>
              <a:t>gbs_ViewAPI#v</a:t>
            </a:r>
            <a:r>
              <a:rPr lang="en-US" sz="1400" dirty="0"/>
              <a:t>=</a:t>
            </a:r>
            <a:r>
              <a:rPr lang="en-US" sz="1400" dirty="0" err="1"/>
              <a:t>onepage&amp;q&amp;f</a:t>
            </a:r>
            <a:r>
              <a:rPr lang="en-US" sz="1400" dirty="0"/>
              <a:t>=false. Accessed 26 Feb. </a:t>
            </a:r>
            <a:r>
              <a:rPr lang="en-US" sz="1400" dirty="0" smtClean="0"/>
              <a:t>2018</a:t>
            </a:r>
            <a:endParaRPr lang="en-US" sz="1400" dirty="0"/>
          </a:p>
          <a:p>
            <a:r>
              <a:rPr lang="en-US" sz="1400" dirty="0"/>
              <a:t>Global Statistics on Children’s Protection from Violence, Exploitation and Abuse - UNICEF DATA. (2018). UNICEF DATA. Retrieved 14 March 2018, from </a:t>
            </a:r>
            <a:r>
              <a:rPr lang="en-US" sz="1400" u="sng" dirty="0">
                <a:hlinkClick r:id="rId2"/>
              </a:rPr>
              <a:t>https://data.unicef.org/resources/global-statistics-childrens-protection-violence-exploitation-abuse/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/>
              <a:t>Smith, Margaret G., and Rowena Fong. The children of neglect: When no one cares. Psychology Press, 2004</a:t>
            </a:r>
            <a:r>
              <a:rPr lang="en-US" sz="1400" dirty="0" smtClean="0"/>
              <a:t>.</a:t>
            </a:r>
          </a:p>
          <a:p>
            <a:r>
              <a:rPr lang="en-US" sz="1400" dirty="0"/>
              <a:t>Al </a:t>
            </a:r>
            <a:r>
              <a:rPr lang="en-US" sz="1400" dirty="0" err="1"/>
              <a:t>Odhayani</a:t>
            </a:r>
            <a:r>
              <a:rPr lang="en-US" sz="1400" dirty="0"/>
              <a:t>, </a:t>
            </a:r>
            <a:r>
              <a:rPr lang="en-US" sz="1400" dirty="0" err="1"/>
              <a:t>Abdulaziz</a:t>
            </a:r>
            <a:r>
              <a:rPr lang="en-US" sz="1400" dirty="0"/>
              <a:t>, William J. Watson, and Lindsay Watson. "</a:t>
            </a:r>
            <a:r>
              <a:rPr lang="en-US" sz="1400" dirty="0" err="1"/>
              <a:t>Behavioural</a:t>
            </a:r>
            <a:r>
              <a:rPr lang="en-US" sz="1400" dirty="0"/>
              <a:t> consequences of child abuse." </a:t>
            </a:r>
            <a:r>
              <a:rPr lang="en-US" sz="1400" dirty="0" smtClean="0">
                <a:effectLst/>
              </a:rPr>
              <a:t>Canadian family physician 59.8 (2013): 831-836.</a:t>
            </a:r>
          </a:p>
          <a:p>
            <a:endParaRPr lang="en-US" sz="1400" dirty="0"/>
          </a:p>
          <a:p>
            <a:endParaRPr lang="en-US" sz="1400" dirty="0" smtClean="0">
              <a:effectLst/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60879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181</TotalTime>
  <Words>329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Origin</vt:lpstr>
      <vt:lpstr>CHILD ABUSE</vt:lpstr>
      <vt:lpstr>Rachel Christine Nowicki</vt:lpstr>
      <vt:lpstr>Nowicki’s Artistic Work</vt:lpstr>
      <vt:lpstr>Statistics</vt:lpstr>
      <vt:lpstr>Effect of Child Abuse</vt:lpstr>
      <vt:lpstr>CAUSE OF CHILD ABUSE</vt:lpstr>
      <vt:lpstr> Causes</vt:lpstr>
      <vt:lpstr>Works Cited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ABUSE</dc:title>
  <dc:creator>Simon</dc:creator>
  <cp:lastModifiedBy>Simon</cp:lastModifiedBy>
  <cp:revision>14</cp:revision>
  <dcterms:created xsi:type="dcterms:W3CDTF">2018-03-14T04:16:56Z</dcterms:created>
  <dcterms:modified xsi:type="dcterms:W3CDTF">2018-03-14T07:18:35Z</dcterms:modified>
</cp:coreProperties>
</file>